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79" r:id="rId4"/>
    <p:sldId id="280" r:id="rId5"/>
    <p:sldId id="281" r:id="rId6"/>
    <p:sldId id="261" r:id="rId7"/>
    <p:sldId id="282" r:id="rId8"/>
    <p:sldId id="263" r:id="rId9"/>
    <p:sldId id="284" r:id="rId10"/>
    <p:sldId id="324" r:id="rId11"/>
    <p:sldId id="325" r:id="rId12"/>
    <p:sldId id="285" r:id="rId13"/>
    <p:sldId id="326" r:id="rId14"/>
    <p:sldId id="291" r:id="rId15"/>
    <p:sldId id="322" r:id="rId16"/>
    <p:sldId id="327" r:id="rId17"/>
    <p:sldId id="323" r:id="rId18"/>
    <p:sldId id="264" r:id="rId19"/>
    <p:sldId id="287" r:id="rId20"/>
    <p:sldId id="288" r:id="rId21"/>
    <p:sldId id="289" r:id="rId22"/>
    <p:sldId id="290" r:id="rId23"/>
    <p:sldId id="27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kshita Yadav" initials="RY" lastIdx="5" clrIdx="0">
    <p:extLst>
      <p:ext uri="{19B8F6BF-5375-455C-9EA6-DF929625EA0E}">
        <p15:presenceInfo xmlns:p15="http://schemas.microsoft.com/office/powerpoint/2012/main" userId="759cc75ccee7a7b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2" d="100"/>
          <a:sy n="82" d="100"/>
        </p:scale>
        <p:origin x="55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8D1C20-0F26-48BC-AF47-2C4D855C155B}" type="datetimeFigureOut">
              <a:rPr lang="en-US" smtClean="0"/>
              <a:pPr/>
              <a:t>11/28/2019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9B76D9-73D4-4945-BA72-65710E1EC9A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735DF-CCCE-4F32-A341-9CA219FCF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0E809F-F452-40E3-B016-D8CA5EE86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95FFF-900F-4F26-827F-C99C2D52E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6D341-FBDC-4660-84B4-22B7EC816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F2B4A-8C88-4342-AD6E-F2B83EE17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2678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94E8A-AE5E-4009-B0FE-B03F63ABE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0FA1D9-5B79-421D-A955-2A736A5D20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9C479-13D0-4A59-8BD2-0ED55FAFF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A10E0-09B9-4307-87A7-BFC2651FD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DACF3D-7A06-4051-92B6-272C73862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3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D0013D-1105-4AFF-9734-0E7AC536D3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0CCBDA-FD11-4649-BF15-B0EF6A490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AC8FD-D137-4808-AEBC-472D646DE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92F51-183D-4188-8474-FED6DFE57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4D77A-353E-44F4-9FCB-FA5B570A1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68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15CE6-C153-4CB4-9584-4C473F052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7A021-D5EC-4488-AA38-3B6CB432B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A57E3-9729-41DA-A295-F9063CA9A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EAEDA1-3990-4025-8860-0F7B44A42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E17A9-6001-4A43-8E90-8D651EDA7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3092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37795-3830-4D85-8F4A-8A81EF080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655A-B56B-4BC7-BBA1-5D6F791E1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B392-BBB5-43A3-B3D4-B407FA657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5633D-491D-40B4-BFDA-80B23B672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CFFC1-02B4-41F8-BBBE-409551FCB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35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CDF20-854C-46DE-B6E3-A26D7BFC1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730A0-56B8-413C-945A-EB345D6E1B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447B7-408C-405E-9AC6-6EE2E7C408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F14DE-0A14-41C8-9B11-EFA861F92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B22CCB-8C9C-4EC2-B5BE-5123EFE23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E4A7C-15DA-4A15-9C1E-17CB2C5AD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677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A30-3C9F-4EE6-9EDD-F7E922AD1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BC94F-414C-49E0-9610-269D6C620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A2357F-98AF-49F9-BA57-AB6FF7D4A9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40116C-F644-4AA7-A87C-D93100DE13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A40C8-DF9C-40AB-AE68-55245505AB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F42409-457D-470D-92D9-3FBB945E7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472C97-47D9-485A-8AB5-C04963115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ED2811-84CB-4B4D-AE24-98AA392B8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3026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F95C9-7E05-4B3D-88D5-DB87543DF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E311D-64D3-48C9-8897-7C1B8ABAC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96E18B-B2D3-407D-883B-22E07B179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CC1AB6-6207-43AB-B919-9B67DB429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1111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93C940-ABC9-40C4-8226-1E6258702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79C9E2-EDBB-4A93-B074-2312EA578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4340CA-ABD6-4905-8066-D04785D59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995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C1D4F-0D2A-4517-A456-B6296336F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BD2C7-9F5A-458F-BC51-19D2D76DF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83ABA-B46F-41EA-864C-7EBA4122D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636F3D-A0A7-45C3-A2B0-34396D535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C5008B-5392-451D-A8BF-632E11CF6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5A8535-9B17-40C7-B5E4-AEEE6B69C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2764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19CE-8BDA-48B8-B309-7CDB622D9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BE71DD-FF16-498D-AE86-01B70526C7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FF897F-17F0-41B4-A744-C48815A180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370CC6-1E13-4352-A8FD-FD19F269A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6F816F-C141-47FC-9AB8-C1CE23FEF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644E93-7992-4E4D-A7AB-44B44A025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280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40FBDB-4CEE-465D-8D1C-6F089DE79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996BDD-9CC0-4891-8ED0-0A63D5BED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49764-1D16-4660-821D-C53B248B0E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76A36-E0D7-42F1-A342-04014DA2A303}" type="datetimeFigureOut">
              <a:rPr lang="en-IN" smtClean="0"/>
              <a:pPr/>
              <a:t>28-11-2019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E1099-0EBC-4072-B4FA-D95314C745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83235-CABD-45AB-8857-F69E92D241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8CD6E-324C-4086-9B08-B788DF3660C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774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BEA0-F184-40D9-8098-B80A671D7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1242384"/>
            <a:ext cx="11382375" cy="1565476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Detection and Prediction of Freezing of Gait</a:t>
            </a:r>
            <a:br>
              <a:rPr lang="en-US" sz="4000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Parkinson’s Disease</a:t>
            </a:r>
            <a:endParaRPr lang="en-IN" sz="4000" b="1" dirty="0">
              <a:solidFill>
                <a:srgbClr val="0033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D5D313A-C308-44F4-A1C2-6E6F05487B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51536" y="337362"/>
            <a:ext cx="7088909" cy="789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4000" b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SYNOPSIS PRESENTATION </a:t>
            </a:r>
          </a:p>
        </p:txBody>
      </p:sp>
      <p:pic>
        <p:nvPicPr>
          <p:cNvPr id="5" name="Picture 4" descr="C:\Users\Monica\Desktop\images (1).jpe">
            <a:extLst>
              <a:ext uri="{FF2B5EF4-FFF2-40B4-BE49-F238E27FC236}">
                <a16:creationId xmlns:a16="http://schemas.microsoft.com/office/drawing/2014/main" id="{ECC71931-AEE2-492B-94C9-F2A22E597D21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79868" y="3114891"/>
            <a:ext cx="2232248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A8798929-E5E8-4F71-BE50-C6998F51E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753" y="3884332"/>
            <a:ext cx="3373395" cy="1665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936" tIns="41469" rIns="82936" bIns="41469">
            <a:spAutoFit/>
          </a:bodyPr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Char char="–"/>
              <a:defRPr sz="2400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00CC00"/>
              </a:buClr>
              <a:buChar char="•"/>
              <a:defRPr sz="2400">
                <a:solidFill>
                  <a:srgbClr val="3366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00CC00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000" b="1" u="sng" dirty="0">
                <a:solidFill>
                  <a:srgbClr val="000000"/>
                </a:solidFill>
                <a:cs typeface="Times New Roman" panose="02020603050405020304" pitchFamily="18" charset="0"/>
              </a:rPr>
              <a:t>Guide:</a:t>
            </a:r>
          </a:p>
          <a:p>
            <a:pPr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000" b="1" dirty="0">
                <a:solidFill>
                  <a:srgbClr val="000000"/>
                </a:solidFill>
                <a:cs typeface="Times New Roman" panose="02020603050405020304" pitchFamily="18" charset="0"/>
              </a:rPr>
              <a:t>Dr. Chandra Prakash</a:t>
            </a:r>
          </a:p>
          <a:p>
            <a:pPr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000" b="1" dirty="0">
                <a:solidFill>
                  <a:srgbClr val="000000"/>
                </a:solidFill>
                <a:cs typeface="Times New Roman" panose="02020603050405020304" pitchFamily="18" charset="0"/>
              </a:rPr>
              <a:t>Assistant Professor </a:t>
            </a:r>
          </a:p>
          <a:p>
            <a:pPr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sz="2400" b="1" dirty="0">
              <a:solidFill>
                <a:srgbClr val="000000"/>
              </a:solidFill>
              <a:cs typeface="Times New Roman" panose="02020603050405020304" pitchFamily="18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CEBE6CD-F814-4FF0-AFAD-4DA05A3A80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9804" y="3114891"/>
            <a:ext cx="3805443" cy="32042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936" tIns="41469" rIns="82936" bIns="41469">
            <a:spAutoFit/>
          </a:bodyPr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Char char="–"/>
              <a:defRPr sz="2400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00CC00"/>
              </a:buClr>
              <a:buChar char="•"/>
              <a:defRPr sz="2400">
                <a:solidFill>
                  <a:srgbClr val="3366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00CC00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r"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000" b="1" u="sng" dirty="0">
                <a:solidFill>
                  <a:srgbClr val="000000"/>
                </a:solidFill>
                <a:cs typeface="Times New Roman" panose="02020603050405020304" pitchFamily="18" charset="0"/>
              </a:rPr>
              <a:t>Presented By:</a:t>
            </a:r>
            <a:r>
              <a:rPr lang="en-US" altLang="en-US" sz="2000" b="1" dirty="0">
                <a:solidFill>
                  <a:srgbClr val="000000"/>
                </a:solidFill>
                <a:cs typeface="Times New Roman" panose="02020603050405020304" pitchFamily="18" charset="0"/>
              </a:rPr>
              <a:t> </a:t>
            </a:r>
          </a:p>
          <a:p>
            <a:pPr marL="285750" indent="-285750" algn="r"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>
                <a:solidFill>
                  <a:srgbClr val="000000"/>
                </a:solidFill>
                <a:cs typeface="Times New Roman" panose="02020603050405020304" pitchFamily="18" charset="0"/>
              </a:rPr>
              <a:t>Aeshna Gupta</a:t>
            </a:r>
          </a:p>
          <a:p>
            <a:pPr algn="r"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000" b="1" dirty="0">
                <a:solidFill>
                  <a:srgbClr val="000000"/>
                </a:solidFill>
                <a:cs typeface="Times New Roman" panose="02020603050405020304" pitchFamily="18" charset="0"/>
              </a:rPr>
              <a:t>(05801032016)</a:t>
            </a:r>
          </a:p>
          <a:p>
            <a:pPr marL="285750" indent="-285750" algn="r"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>
                <a:solidFill>
                  <a:srgbClr val="000000"/>
                </a:solidFill>
                <a:cs typeface="Times New Roman" panose="02020603050405020304" pitchFamily="18" charset="0"/>
              </a:rPr>
              <a:t>Vandana Kumari</a:t>
            </a:r>
          </a:p>
          <a:p>
            <a:pPr algn="r"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000" b="1" dirty="0">
                <a:solidFill>
                  <a:srgbClr val="000000"/>
                </a:solidFill>
                <a:cs typeface="Times New Roman" panose="02020603050405020304" pitchFamily="18" charset="0"/>
              </a:rPr>
              <a:t>(03601032016)</a:t>
            </a:r>
          </a:p>
          <a:p>
            <a:pPr marL="285750" indent="-285750" algn="r"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>
                <a:solidFill>
                  <a:srgbClr val="000000"/>
                </a:solidFill>
                <a:cs typeface="Times New Roman" panose="02020603050405020304" pitchFamily="18" charset="0"/>
              </a:rPr>
              <a:t>Rakshita Yadav</a:t>
            </a:r>
          </a:p>
          <a:p>
            <a:pPr algn="r"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US" altLang="en-US" sz="2000" b="1" dirty="0">
                <a:solidFill>
                  <a:srgbClr val="000000"/>
                </a:solidFill>
                <a:cs typeface="Times New Roman" panose="02020603050405020304" pitchFamily="18" charset="0"/>
              </a:rPr>
              <a:t>(06701032016)</a:t>
            </a:r>
          </a:p>
          <a:p>
            <a:pPr algn="r" defTabSz="414683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sz="2400" b="1" dirty="0">
              <a:solidFill>
                <a:srgbClr val="000000"/>
              </a:solidFill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1E3715-4491-4910-8823-849AF064AECF}"/>
              </a:ext>
            </a:extLst>
          </p:cNvPr>
          <p:cNvSpPr/>
          <p:nvPr/>
        </p:nvSpPr>
        <p:spPr>
          <a:xfrm>
            <a:off x="4941922" y="5295656"/>
            <a:ext cx="2308142" cy="468469"/>
          </a:xfrm>
          <a:prstGeom prst="rect">
            <a:avLst/>
          </a:prstGeom>
        </p:spPr>
        <p:txBody>
          <a:bodyPr wrap="none" lIns="82936" tIns="41469" rIns="82936" bIns="41469">
            <a:spAutoFit/>
          </a:bodyPr>
          <a:lstStyle/>
          <a:p>
            <a:pPr algn="ctr" defTabSz="4146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500" b="1" dirty="0"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rPr>
              <a:t>November 2019</a:t>
            </a:r>
            <a:endParaRPr lang="en-US" sz="2700" b="1" dirty="0">
              <a:latin typeface="Times New Roman" panose="02020603050405020304" pitchFamily="18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A542A720-7FFE-44C9-A9F1-F3F22CE627D5}"/>
              </a:ext>
            </a:extLst>
          </p:cNvPr>
          <p:cNvSpPr txBox="1">
            <a:spLocks/>
          </p:cNvSpPr>
          <p:nvPr/>
        </p:nvSpPr>
        <p:spPr>
          <a:xfrm>
            <a:off x="9555022" y="6363856"/>
            <a:ext cx="28956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IGDTUW	1</a:t>
            </a:r>
          </a:p>
        </p:txBody>
      </p:sp>
    </p:spTree>
    <p:extLst>
      <p:ext uri="{BB962C8B-B14F-4D97-AF65-F5344CB8AC3E}">
        <p14:creationId xmlns:p14="http://schemas.microsoft.com/office/powerpoint/2010/main" val="3039203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2B67E-9105-4103-9EFF-542E57AFAD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64" y="112808"/>
            <a:ext cx="10442933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lvl="0">
              <a:defRPr/>
            </a:pPr>
            <a:r>
              <a:rPr kumimoji="0" lang="en-US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Proposed </a:t>
            </a:r>
            <a:r>
              <a:rPr lang="en-US" altLang="en-US" sz="32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Methodology: </a:t>
            </a:r>
            <a:r>
              <a:rPr lang="en-US" altLang="en-US" sz="3200" b="1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Pre-processing &gt; </a:t>
            </a:r>
            <a:r>
              <a:rPr lang="en-US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alancing</a:t>
            </a:r>
            <a:endParaRPr kumimoji="0" lang="en-IN" altLang="en-US" sz="3200" b="1" i="1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E667ECE3-60B6-4B82-8FD1-45C9FD85D3A7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9335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A7CACA8C-CACE-43A7-8751-D826E4F8B8E3}"/>
              </a:ext>
            </a:extLst>
          </p:cNvPr>
          <p:cNvSpPr txBox="1">
            <a:spLocks/>
          </p:cNvSpPr>
          <p:nvPr/>
        </p:nvSpPr>
        <p:spPr bwMode="auto">
          <a:xfrm>
            <a:off x="9766581" y="6493681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12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915727A-E2F8-4A0B-AC34-F8A7590B487C}"/>
              </a:ext>
            </a:extLst>
          </p:cNvPr>
          <p:cNvCxnSpPr>
            <a:cxnSpLocks/>
          </p:cNvCxnSpPr>
          <p:nvPr/>
        </p:nvCxnSpPr>
        <p:spPr>
          <a:xfrm>
            <a:off x="193964" y="1062733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34D131-625C-4F36-8C09-360981656758}"/>
              </a:ext>
            </a:extLst>
          </p:cNvPr>
          <p:cNvSpPr txBox="1">
            <a:spLocks noChangeArrowheads="1"/>
          </p:cNvSpPr>
          <p:nvPr/>
        </p:nvSpPr>
        <p:spPr>
          <a:xfrm>
            <a:off x="193964" y="1483941"/>
            <a:ext cx="7323941" cy="4732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data is unbalanced as only 5% of the data was recorded as FoG events</a:t>
            </a:r>
          </a:p>
          <a:p>
            <a:pPr>
              <a:lnSpc>
                <a:spcPct val="20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remaining 95% was normal locomotion. </a:t>
            </a:r>
          </a:p>
          <a:p>
            <a:pPr>
              <a:lnSpc>
                <a:spcPct val="20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happens because the model will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inflate the accuracy by default. </a:t>
            </a:r>
          </a:p>
          <a:p>
            <a:pPr>
              <a:lnSpc>
                <a:spcPct val="2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 we needed to handle the unbalanced data.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0C8751-3E38-4F84-9675-47A4ECD4F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951" y="1283004"/>
            <a:ext cx="3871220" cy="51338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31859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2B67E-9105-4103-9EFF-542E57AFAD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64" y="112808"/>
            <a:ext cx="10442933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lvl="0">
              <a:defRPr/>
            </a:pPr>
            <a:r>
              <a:rPr kumimoji="0" lang="en-US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Proposed </a:t>
            </a:r>
            <a:r>
              <a:rPr lang="en-US" altLang="en-US" sz="32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Methodology: </a:t>
            </a:r>
            <a:r>
              <a:rPr lang="en-US" altLang="en-US" sz="3200" b="1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Pre-processing &gt; </a:t>
            </a:r>
            <a:r>
              <a:rPr lang="en-US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alancing</a:t>
            </a:r>
            <a:endParaRPr kumimoji="0" lang="en-IN" altLang="en-US" sz="3200" b="1" i="1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E667ECE3-60B6-4B82-8FD1-45C9FD85D3A7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9335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A7CACA8C-CACE-43A7-8751-D826E4F8B8E3}"/>
              </a:ext>
            </a:extLst>
          </p:cNvPr>
          <p:cNvSpPr txBox="1">
            <a:spLocks/>
          </p:cNvSpPr>
          <p:nvPr/>
        </p:nvSpPr>
        <p:spPr bwMode="auto">
          <a:xfrm>
            <a:off x="9774381" y="623420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12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915727A-E2F8-4A0B-AC34-F8A7590B487C}"/>
              </a:ext>
            </a:extLst>
          </p:cNvPr>
          <p:cNvCxnSpPr>
            <a:cxnSpLocks/>
          </p:cNvCxnSpPr>
          <p:nvPr/>
        </p:nvCxnSpPr>
        <p:spPr>
          <a:xfrm>
            <a:off x="193964" y="1062733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34D131-625C-4F36-8C09-360981656758}"/>
              </a:ext>
            </a:extLst>
          </p:cNvPr>
          <p:cNvSpPr txBox="1">
            <a:spLocks noChangeArrowheads="1"/>
          </p:cNvSpPr>
          <p:nvPr/>
        </p:nvSpPr>
        <p:spPr>
          <a:xfrm>
            <a:off x="308524" y="1354278"/>
            <a:ext cx="11163476" cy="495673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Balancing techniques available:</a:t>
            </a:r>
          </a:p>
          <a:p>
            <a:pPr lvl="1">
              <a:lnSpc>
                <a:spcPct val="200000"/>
              </a:lnSpc>
            </a:pPr>
            <a:r>
              <a:rPr lang="en-US" alt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Oversampling of minority class</a:t>
            </a:r>
          </a:p>
          <a:p>
            <a:pPr lvl="1">
              <a:lnSpc>
                <a:spcPct val="200000"/>
              </a:lnSpc>
            </a:pPr>
            <a:r>
              <a:rPr lang="en-US" alt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 sampling of majority class</a:t>
            </a:r>
          </a:p>
          <a:p>
            <a:pPr lvl="1">
              <a:lnSpc>
                <a:spcPct val="200000"/>
              </a:lnSpc>
            </a:pPr>
            <a:r>
              <a:rPr lang="en-US" alt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sensitive training</a:t>
            </a:r>
          </a:p>
          <a:p>
            <a:pPr>
              <a:lnSpc>
                <a:spcPct val="20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our experiment we used: </a:t>
            </a: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 sampling of minority class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better performance.</a:t>
            </a:r>
          </a:p>
          <a:p>
            <a:pPr>
              <a:lnSpc>
                <a:spcPct val="20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sampling of a majority class was </a:t>
            </a:r>
            <a:r>
              <a:rPr lang="en-US" altLang="en-US" sz="2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USED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it decreases the recall value of the majority class.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4532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2B67E-9105-4103-9EFF-542E57AFAD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799" y="346075"/>
            <a:ext cx="9088581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lvl="0">
              <a:defRPr/>
            </a:pPr>
            <a:r>
              <a:rPr kumimoji="0" lang="en-US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Proposed </a:t>
            </a:r>
            <a:r>
              <a:rPr lang="en-US" altLang="en-US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Methodology: </a:t>
            </a:r>
            <a:r>
              <a:rPr lang="en-US" altLang="en-US" b="1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</a:t>
            </a:r>
            <a:endParaRPr kumimoji="0" lang="en-IN" altLang="en-US" sz="3600" b="1" i="1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E667ECE3-60B6-4B82-8FD1-45C9FD85D3A7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0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A7CACA8C-CACE-43A7-8751-D826E4F8B8E3}"/>
              </a:ext>
            </a:extLst>
          </p:cNvPr>
          <p:cNvSpPr txBox="1">
            <a:spLocks/>
          </p:cNvSpPr>
          <p:nvPr/>
        </p:nvSpPr>
        <p:spPr bwMode="auto">
          <a:xfrm>
            <a:off x="9774381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13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915727A-E2F8-4A0B-AC34-F8A7590B487C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34D131-625C-4F36-8C09-360981656758}"/>
              </a:ext>
            </a:extLst>
          </p:cNvPr>
          <p:cNvSpPr txBox="1">
            <a:spLocks noChangeArrowheads="1"/>
          </p:cNvSpPr>
          <p:nvPr/>
        </p:nvSpPr>
        <p:spPr>
          <a:xfrm>
            <a:off x="532435" y="1323830"/>
            <a:ext cx="9978547" cy="53288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Top-ranked features from Time Domain and statistical analysis:</a:t>
            </a:r>
          </a:p>
          <a:p>
            <a:pPr lvl="1">
              <a:lnSpc>
                <a:spcPct val="150000"/>
              </a:lnSpc>
            </a:pPr>
            <a:r>
              <a:rPr lang="en-US" alt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</a:t>
            </a:r>
          </a:p>
          <a:p>
            <a:pPr lvl="1">
              <a:lnSpc>
                <a:spcPct val="150000"/>
              </a:lnSpc>
            </a:pPr>
            <a:r>
              <a:rPr lang="en-US" alt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Variance</a:t>
            </a:r>
          </a:p>
          <a:p>
            <a:pPr lvl="1">
              <a:lnSpc>
                <a:spcPct val="150000"/>
              </a:lnSpc>
            </a:pPr>
            <a:r>
              <a:rPr lang="en-US" alt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deviation</a:t>
            </a:r>
          </a:p>
          <a:p>
            <a:pPr lvl="1">
              <a:lnSpc>
                <a:spcPct val="150000"/>
              </a:lnSpc>
            </a:pPr>
            <a:r>
              <a:rPr lang="en-US" alt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Kurtosis</a:t>
            </a:r>
          </a:p>
          <a:p>
            <a:pPr lvl="1">
              <a:lnSpc>
                <a:spcPct val="150000"/>
              </a:lnSpc>
            </a:pPr>
            <a:r>
              <a:rPr lang="en-US" alt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Skewness</a:t>
            </a:r>
          </a:p>
          <a:p>
            <a:pPr>
              <a:lnSpc>
                <a:spcPct val="15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were taken from:</a:t>
            </a:r>
          </a:p>
          <a:p>
            <a:pPr lvl="1">
              <a:lnSpc>
                <a:spcPct val="150000"/>
              </a:lnSpc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 locations: </a:t>
            </a:r>
            <a:r>
              <a:rPr lang="en-US" alt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ankle, thigh and trunk.</a:t>
            </a:r>
          </a:p>
          <a:p>
            <a:pPr lvl="1">
              <a:lnSpc>
                <a:spcPct val="150000"/>
              </a:lnSpc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axes: </a:t>
            </a:r>
            <a:r>
              <a:rPr lang="en-US" alt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x, y &amp;z.</a:t>
            </a:r>
          </a:p>
          <a:p>
            <a:pPr>
              <a:lnSpc>
                <a:spcPct val="15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45 columns,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determining feature vector.</a:t>
            </a:r>
          </a:p>
          <a:p>
            <a:pPr>
              <a:lnSpc>
                <a:spcPct val="150000"/>
              </a:lnSpc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6B7966B2-CD5B-48DA-91B5-11F793290D0E}"/>
              </a:ext>
            </a:extLst>
          </p:cNvPr>
          <p:cNvSpPr/>
          <p:nvPr/>
        </p:nvSpPr>
        <p:spPr>
          <a:xfrm>
            <a:off x="3519055" y="2183363"/>
            <a:ext cx="429209" cy="2043404"/>
          </a:xfrm>
          <a:prstGeom prst="rightBrace">
            <a:avLst>
              <a:gd name="adj1" fmla="val 77898"/>
              <a:gd name="adj2" fmla="val 51827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5E6B11-04B4-443D-AC59-103A460DA35E}"/>
              </a:ext>
            </a:extLst>
          </p:cNvPr>
          <p:cNvSpPr txBox="1"/>
          <p:nvPr/>
        </p:nvSpPr>
        <p:spPr>
          <a:xfrm>
            <a:off x="4383950" y="3005010"/>
            <a:ext cx="6991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were applied to each window, for each sensor and each axis.</a:t>
            </a:r>
          </a:p>
        </p:txBody>
      </p:sp>
    </p:spTree>
    <p:extLst>
      <p:ext uri="{BB962C8B-B14F-4D97-AF65-F5344CB8AC3E}">
        <p14:creationId xmlns:p14="http://schemas.microsoft.com/office/powerpoint/2010/main" val="4204978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2B67E-9105-4103-9EFF-542E57AFAD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963" y="245430"/>
            <a:ext cx="10317019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lvl="0">
              <a:defRPr/>
            </a:pPr>
            <a:r>
              <a:rPr kumimoji="0" lang="en-US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Proposed </a:t>
            </a:r>
            <a:r>
              <a:rPr lang="en-US" altLang="en-US" sz="28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Methodology: </a:t>
            </a:r>
            <a:r>
              <a:rPr lang="en-US" altLang="en-US" sz="2800" b="1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Techniques Used</a:t>
            </a:r>
            <a:endParaRPr kumimoji="0" lang="en-IN" altLang="en-US" sz="2800" b="1" i="1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E667ECE3-60B6-4B82-8FD1-45C9FD85D3A7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0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A7CACA8C-CACE-43A7-8751-D826E4F8B8E3}"/>
              </a:ext>
            </a:extLst>
          </p:cNvPr>
          <p:cNvSpPr txBox="1">
            <a:spLocks/>
          </p:cNvSpPr>
          <p:nvPr/>
        </p:nvSpPr>
        <p:spPr bwMode="auto">
          <a:xfrm>
            <a:off x="9774381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13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915727A-E2F8-4A0B-AC34-F8A7590B487C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34D131-625C-4F36-8C09-360981656758}"/>
              </a:ext>
            </a:extLst>
          </p:cNvPr>
          <p:cNvSpPr txBox="1">
            <a:spLocks noChangeArrowheads="1"/>
          </p:cNvSpPr>
          <p:nvPr/>
        </p:nvSpPr>
        <p:spPr>
          <a:xfrm>
            <a:off x="532435" y="1539551"/>
            <a:ext cx="10925557" cy="48612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2200" i="1" kern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Techniques Used</a:t>
            </a:r>
            <a:endParaRPr lang="en-US" altLang="en-US" sz="2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</a:t>
            </a:r>
          </a:p>
          <a:p>
            <a:pPr lvl="1">
              <a:lnSpc>
                <a:spcPct val="15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SVM</a:t>
            </a:r>
          </a:p>
          <a:p>
            <a:pPr lvl="1">
              <a:lnSpc>
                <a:spcPct val="15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kNN</a:t>
            </a:r>
          </a:p>
          <a:p>
            <a:pPr>
              <a:lnSpc>
                <a:spcPct val="200000"/>
              </a:lnSpc>
            </a:pPr>
            <a:r>
              <a:rPr lang="en-US" sz="22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Tuning is done for obtaining the optimal hyperparameters based on GridSearchCV approach. </a:t>
            </a:r>
          </a:p>
          <a:p>
            <a:pPr>
              <a:lnSpc>
                <a:spcPct val="150000"/>
              </a:lnSpc>
            </a:pPr>
            <a:r>
              <a:rPr lang="en-US" altLang="en-US" sz="2200" i="1" kern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 Approaches</a:t>
            </a:r>
          </a:p>
          <a:p>
            <a:pPr lvl="1">
              <a:lnSpc>
                <a:spcPct val="150000"/>
              </a:lnSpc>
            </a:pPr>
            <a:r>
              <a:rPr lang="en-US" altLang="en-US" sz="20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Domain and Statistical</a:t>
            </a:r>
          </a:p>
          <a:p>
            <a:pPr lvl="1">
              <a:lnSpc>
                <a:spcPct val="150000"/>
              </a:lnSpc>
            </a:pPr>
            <a:endParaRPr lang="en-IN" altLang="en-US" sz="2200" i="1" kern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470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4D8475-EC3B-4305-987C-1376B3E137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2435" y="301451"/>
            <a:ext cx="9129532" cy="873125"/>
          </a:xfrm>
        </p:spPr>
        <p:txBody>
          <a:bodyPr/>
          <a:lstStyle/>
          <a:p>
            <a:pPr algn="ctr"/>
            <a:r>
              <a:rPr lang="en-US" altLang="en-US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endParaRPr lang="en-IN" altLang="en-US" b="1" dirty="0">
              <a:solidFill>
                <a:srgbClr val="0033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D018376-B5D6-4C3E-88A2-F33866AC2C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2434" y="1417425"/>
            <a:ext cx="10477688" cy="5139111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vector determination: 5 features from nine acceleration signals </a:t>
            </a:r>
          </a:p>
          <a:p>
            <a:pPr>
              <a:lnSpc>
                <a:spcPct val="20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45 features from each signal per patient was taken into account.</a:t>
            </a:r>
          </a:p>
          <a:p>
            <a:pPr>
              <a:lnSpc>
                <a:spcPct val="200000"/>
              </a:lnSpc>
            </a:pPr>
            <a:r>
              <a:rPr lang="en-US" altLang="en-US" sz="24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more than 50% of its samples were labeled as FoG, the window was labeled as FoG-window.</a:t>
            </a:r>
          </a:p>
          <a:p>
            <a:pPr>
              <a:lnSpc>
                <a:spcPct val="20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sensitivity and specificity were noted.</a:t>
            </a:r>
          </a:p>
        </p:txBody>
      </p:sp>
      <p:pic>
        <p:nvPicPr>
          <p:cNvPr id="16" name="Picture 15" descr="C:\Users\Monica\Desktop\images (1).jpe">
            <a:extLst>
              <a:ext uri="{FF2B5EF4-FFF2-40B4-BE49-F238E27FC236}">
                <a16:creationId xmlns:a16="http://schemas.microsoft.com/office/drawing/2014/main" id="{29752B1C-339C-45BD-9531-909DC0A994D1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881" y="0"/>
            <a:ext cx="1439119" cy="1326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4D7B977A-0EA3-4ABA-A329-2317639A4482}"/>
              </a:ext>
            </a:extLst>
          </p:cNvPr>
          <p:cNvSpPr txBox="1">
            <a:spLocks/>
          </p:cNvSpPr>
          <p:nvPr/>
        </p:nvSpPr>
        <p:spPr>
          <a:xfrm>
            <a:off x="10577391" y="6390008"/>
            <a:ext cx="1518183" cy="4125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IGDTUW	22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3D918F-5CEA-4072-9352-19195F3B0594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81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4D8475-EC3B-4305-987C-1376B3E137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2435" y="301451"/>
            <a:ext cx="9129532" cy="873125"/>
          </a:xfrm>
        </p:spPr>
        <p:txBody>
          <a:bodyPr/>
          <a:lstStyle/>
          <a:p>
            <a:pPr algn="ctr"/>
            <a:r>
              <a:rPr lang="en-US" altLang="en-US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altLang="en-US" b="1" dirty="0">
              <a:solidFill>
                <a:srgbClr val="0033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 descr="C:\Users\Monica\Desktop\images (1).jpe">
            <a:extLst>
              <a:ext uri="{FF2B5EF4-FFF2-40B4-BE49-F238E27FC236}">
                <a16:creationId xmlns:a16="http://schemas.microsoft.com/office/drawing/2014/main" id="{29752B1C-339C-45BD-9531-909DC0A994D1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881" y="0"/>
            <a:ext cx="1439119" cy="1326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4D7B977A-0EA3-4ABA-A329-2317639A4482}"/>
              </a:ext>
            </a:extLst>
          </p:cNvPr>
          <p:cNvSpPr txBox="1">
            <a:spLocks/>
          </p:cNvSpPr>
          <p:nvPr/>
        </p:nvSpPr>
        <p:spPr>
          <a:xfrm>
            <a:off x="10577391" y="6390008"/>
            <a:ext cx="1518183" cy="4125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IGDTUW	22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3D918F-5CEA-4072-9352-19195F3B0594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E8043-4C21-4629-93C9-ED202891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34" y="1417425"/>
            <a:ext cx="10554478" cy="48737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values were noted on the basis of the five features extracted.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IN" sz="20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Comparison of number of features selected 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IN" sz="20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various classifiers.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IN" sz="20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BEST: Top 20 ranked features.</a:t>
            </a:r>
          </a:p>
          <a:p>
            <a:pPr lvl="1">
              <a:lnSpc>
                <a:spcPct val="100000"/>
              </a:lnSpc>
            </a:pPr>
            <a:r>
              <a:rPr lang="en-IN" sz="2000" i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Sensitivity: - 99.16%</a:t>
            </a:r>
          </a:p>
          <a:p>
            <a:pPr lvl="1">
              <a:lnSpc>
                <a:spcPct val="100000"/>
              </a:lnSpc>
            </a:pPr>
            <a:r>
              <a:rPr lang="en-IN" sz="2000" i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Specificity: - 86.61%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910988-84E4-4527-93E1-DA80204278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43788"/>
            <a:ext cx="5522698" cy="33182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76E18A-C87F-4E5E-A76C-78C039E617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35" y="4017508"/>
            <a:ext cx="5227053" cy="227364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746455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4D8475-EC3B-4305-987C-1376B3E137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2435" y="130287"/>
            <a:ext cx="9129532" cy="873125"/>
          </a:xfrm>
        </p:spPr>
        <p:txBody>
          <a:bodyPr/>
          <a:lstStyle/>
          <a:p>
            <a:pPr algn="ctr"/>
            <a:r>
              <a:rPr lang="en-US" altLang="en-US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altLang="en-US" b="1" dirty="0">
              <a:solidFill>
                <a:srgbClr val="0033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 descr="C:\Users\Monica\Desktop\images (1).jpe">
            <a:extLst>
              <a:ext uri="{FF2B5EF4-FFF2-40B4-BE49-F238E27FC236}">
                <a16:creationId xmlns:a16="http://schemas.microsoft.com/office/drawing/2014/main" id="{29752B1C-339C-45BD-9531-909DC0A994D1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881" y="0"/>
            <a:ext cx="1439119" cy="1326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4D7B977A-0EA3-4ABA-A329-2317639A4482}"/>
              </a:ext>
            </a:extLst>
          </p:cNvPr>
          <p:cNvSpPr txBox="1">
            <a:spLocks/>
          </p:cNvSpPr>
          <p:nvPr/>
        </p:nvSpPr>
        <p:spPr>
          <a:xfrm>
            <a:off x="10577391" y="6390008"/>
            <a:ext cx="1518183" cy="4125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IGDTUW	22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3D918F-5CEA-4072-9352-19195F3B0594}"/>
              </a:ext>
            </a:extLst>
          </p:cNvPr>
          <p:cNvCxnSpPr>
            <a:cxnSpLocks/>
          </p:cNvCxnSpPr>
          <p:nvPr/>
        </p:nvCxnSpPr>
        <p:spPr>
          <a:xfrm>
            <a:off x="260373" y="1021118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E8043-4C21-4629-93C9-ED202891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642" y="1182560"/>
            <a:ext cx="11163949" cy="48737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Comparing different classifiers based on top 20 features</a:t>
            </a:r>
          </a:p>
          <a:p>
            <a:pPr lvl="1">
              <a:lnSpc>
                <a:spcPct val="100000"/>
              </a:lnSpc>
            </a:pPr>
            <a:r>
              <a:rPr lang="en-IN" sz="20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performance: </a:t>
            </a:r>
            <a:r>
              <a:rPr lang="en-IN" sz="20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</a:t>
            </a:r>
          </a:p>
          <a:p>
            <a:pPr lvl="1">
              <a:lnSpc>
                <a:spcPct val="100000"/>
              </a:lnSpc>
            </a:pPr>
            <a:r>
              <a:rPr lang="en-IN" sz="2000" i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Sensitivity: - 99.04%</a:t>
            </a:r>
          </a:p>
          <a:p>
            <a:pPr lvl="1">
              <a:lnSpc>
                <a:spcPct val="100000"/>
              </a:lnSpc>
            </a:pPr>
            <a:r>
              <a:rPr lang="en-IN" sz="2000" i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Specificity: - 93.28%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D5E9E5-3BF7-421C-856B-777E560E9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5282" y="2099388"/>
            <a:ext cx="6351560" cy="38162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770723-0A9A-4EF8-9AED-ABD05CCBC5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08" y="3036478"/>
            <a:ext cx="4035942" cy="352007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5785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4D8475-EC3B-4305-987C-1376B3E137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2435" y="301451"/>
            <a:ext cx="9129532" cy="873125"/>
          </a:xfrm>
        </p:spPr>
        <p:txBody>
          <a:bodyPr/>
          <a:lstStyle/>
          <a:p>
            <a:pPr algn="ctr"/>
            <a:r>
              <a:rPr lang="en-US" altLang="en-US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endParaRPr lang="en-IN" altLang="en-US" b="1" dirty="0">
              <a:solidFill>
                <a:srgbClr val="0033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 descr="C:\Users\Monica\Desktop\images (1).jpe">
            <a:extLst>
              <a:ext uri="{FF2B5EF4-FFF2-40B4-BE49-F238E27FC236}">
                <a16:creationId xmlns:a16="http://schemas.microsoft.com/office/drawing/2014/main" id="{29752B1C-339C-45BD-9531-909DC0A994D1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43356" y="19050"/>
            <a:ext cx="1439119" cy="1326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4D7B977A-0EA3-4ABA-A329-2317639A4482}"/>
              </a:ext>
            </a:extLst>
          </p:cNvPr>
          <p:cNvSpPr txBox="1">
            <a:spLocks/>
          </p:cNvSpPr>
          <p:nvPr/>
        </p:nvSpPr>
        <p:spPr>
          <a:xfrm>
            <a:off x="10577391" y="6390008"/>
            <a:ext cx="1518183" cy="4125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IGDTUW	23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3D918F-5CEA-4072-9352-19195F3B0594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10082-4058-45CE-A941-EA2C6E57D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180" y="1993783"/>
            <a:ext cx="10233176" cy="456276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the effect of FoG prediction on short-term and long-term periods.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 the performance of our system.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Recognizing the patients from their symptoms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541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DB83F79-8C6C-41DE-BDDC-AEE6CACB1A8E}"/>
              </a:ext>
            </a:extLst>
          </p:cNvPr>
          <p:cNvSpPr txBox="1">
            <a:spLocks/>
          </p:cNvSpPr>
          <p:nvPr/>
        </p:nvSpPr>
        <p:spPr bwMode="auto">
          <a:xfrm>
            <a:off x="9783617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CC66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78C30209-22CB-4DDB-9136-C6377E5B7346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0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D8F61C3-7E82-4DD8-87BC-1E686637F1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46075"/>
            <a:ext cx="7772400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0" cap="none" spc="0" normalizeH="0" baseline="0" noProof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kumimoji="0" lang="en-IN" altLang="en-US" sz="3600" b="1" i="0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2F6353-3114-4646-A1F0-3CFFEA188CB3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BDCF61-54C6-4A86-8F33-96C41AAE7C91}"/>
              </a:ext>
            </a:extLst>
          </p:cNvPr>
          <p:cNvSpPr txBox="1">
            <a:spLocks noChangeArrowheads="1"/>
          </p:cNvSpPr>
          <p:nvPr/>
        </p:nvSpPr>
        <p:spPr>
          <a:xfrm>
            <a:off x="532433" y="1539414"/>
            <a:ext cx="10468075" cy="4732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Wearable Assistant for Parkinson’s Disease Patients With the Freezing of Gait Symptom </a:t>
            </a:r>
          </a:p>
          <a:p>
            <a:pPr marL="457200" indent="-457200">
              <a:lnSpc>
                <a:spcPct val="150000"/>
              </a:lnSpc>
              <a:buNone/>
            </a:pPr>
            <a:r>
              <a:rPr lang="en-I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(Marc </a:t>
            </a:r>
            <a:r>
              <a:rPr lang="en-IN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B¨achlin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Meir </a:t>
            </a:r>
            <a:r>
              <a:rPr lang="en-IN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Plotnik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Daniel </a:t>
            </a:r>
            <a:r>
              <a:rPr lang="en-IN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Roggen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Inbal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Maidan, Jeffrey M. </a:t>
            </a:r>
            <a:r>
              <a:rPr lang="en-IN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Hausdorff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Nir </a:t>
            </a:r>
            <a:r>
              <a:rPr lang="en-IN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Giladi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Gerhard </a:t>
            </a:r>
            <a:r>
              <a:rPr lang="en-IN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Tr¨oster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Senior Member, IEEE)</a:t>
            </a:r>
          </a:p>
          <a:p>
            <a:pPr marL="457200" indent="-457200">
              <a:lnSpc>
                <a:spcPct val="150000"/>
              </a:lnSpc>
              <a:buNone/>
            </a:pPr>
            <a:r>
              <a:rPr lang="en-I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      Feature Learning for Detection and Prediction of Freezing of Gait in Parkinson’s Disease </a:t>
            </a:r>
          </a:p>
          <a:p>
            <a:pPr marL="457200" indent="-457200">
              <a:lnSpc>
                <a:spcPct val="150000"/>
              </a:lnSpc>
              <a:buNone/>
            </a:pPr>
            <a:r>
              <a:rPr lang="en-I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Sinziana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Mazilu1, Alberto Calatroni1, Eran Gazit2, Daniel Roggen1, Jeﬀrey M. Hausdorﬀ2, and Gerhard Tr¨oster1)</a:t>
            </a:r>
          </a:p>
          <a:p>
            <a:pPr marL="457200" indent="-457200">
              <a:lnSpc>
                <a:spcPct val="150000"/>
              </a:lnSpc>
              <a:buNone/>
            </a:pPr>
            <a:r>
              <a:rPr lang="en-I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      Online Detection of Freezing of Gait with Smartphone and Machine learning  Techniques.</a:t>
            </a:r>
          </a:p>
          <a:p>
            <a:pPr marL="457200" indent="-457200">
              <a:lnSpc>
                <a:spcPct val="150000"/>
              </a:lnSpc>
              <a:buNone/>
            </a:pP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Sinziana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Mazilu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∗ , Michael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Hardegger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Zack Zhu, Daniel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Roggen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Gerhard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Troster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None/>
            </a:pPr>
            <a:r>
              <a:rPr lang="en-I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4.       A practical method for the detection of Freezing Of Gait in patients with Parkinson's Disease. </a:t>
            </a:r>
          </a:p>
          <a:p>
            <a:pPr marL="457200" indent="-457200">
              <a:lnSpc>
                <a:spcPct val="150000"/>
              </a:lnSpc>
              <a:buNone/>
            </a:pPr>
            <a:r>
              <a:rPr lang="en-I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Yuri Kwon,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Sang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Park,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Ji-Won Kim,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Yeji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Ho,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Hyeong-Min Jeon,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Min-Jung Bang,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Gu-In Jung,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-Min Lee,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Gwang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-Moon Eom,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1,2 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Seong-Beom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Koh,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Jeong-Whan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Lee,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Heung Seok Jeon</a:t>
            </a:r>
            <a:r>
              <a:rPr lang="en-US" sz="1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I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880459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DB83F79-8C6C-41DE-BDDC-AEE6CACB1A8E}"/>
              </a:ext>
            </a:extLst>
          </p:cNvPr>
          <p:cNvSpPr txBox="1">
            <a:spLocks/>
          </p:cNvSpPr>
          <p:nvPr/>
        </p:nvSpPr>
        <p:spPr bwMode="auto">
          <a:xfrm>
            <a:off x="9783617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26</a:t>
            </a: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78C30209-22CB-4DDB-9136-C6377E5B7346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0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D8F61C3-7E82-4DD8-87BC-1E686637F1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46075"/>
            <a:ext cx="7772400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0" cap="none" spc="0" normalizeH="0" baseline="0" noProof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kumimoji="0" lang="en-IN" altLang="en-US" sz="3600" b="1" i="0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2F6353-3114-4646-A1F0-3CFFEA188CB3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BDCF61-54C6-4A86-8F33-96C41AAE7C91}"/>
              </a:ext>
            </a:extLst>
          </p:cNvPr>
          <p:cNvSpPr txBox="1">
            <a:spLocks noChangeArrowheads="1"/>
          </p:cNvSpPr>
          <p:nvPr/>
        </p:nvSpPr>
        <p:spPr>
          <a:xfrm>
            <a:off x="532433" y="1493114"/>
            <a:ext cx="10468075" cy="4732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+mj-lt"/>
              <a:buAutoNum type="arabicPeriod" startAt="5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mining: Practical machine learning tools and techniques 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Witten and E. Frank, Data Mining: Practical machine learning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toolsand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techniques, J. Gray, Ed. Morgan Kaufmann Publishers, 2005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5"/>
            </a:pP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deFoG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a real time system for detection and unfreezing of gait of Parkinson’s patients.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Jovanov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 Wang, L.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Verhagen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Fredrickson, and R.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Fratangelo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," in 31th Annual International Conference of the IEEE Engineering in Medicine and Biology Society, 2009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5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detection of subtle freezing of gait episodes in Parkinson’s disease 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Delval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	H.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Snijders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Weerdesteyn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Duysens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Defebvre,N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Giladi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B. R.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Bloem</a:t>
            </a: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 startAt="5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identification using body-mounted sensor-a review of classification technologies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Preece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Y.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Goulermas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L. P. J. Kenney, D. Howard, K. Meijer, and R. Crompton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5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MOPET: A context-aware and user-adaptive wearable system for fitness training. 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Buttussi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L.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Chittaro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Articial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Intelligence in Medicine, vol. 42, pp. 153 {163, 2008)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5"/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43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4D8475-EC3B-4305-987C-1376B3E137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2435" y="301451"/>
            <a:ext cx="9129532" cy="873125"/>
          </a:xfrm>
        </p:spPr>
        <p:txBody>
          <a:bodyPr/>
          <a:lstStyle/>
          <a:p>
            <a:pPr algn="ctr"/>
            <a:r>
              <a:rPr lang="en-US" altLang="en-US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b="1" dirty="0">
              <a:solidFill>
                <a:srgbClr val="0033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D018376-B5D6-4C3E-88A2-F33866AC2C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2434" y="1445418"/>
            <a:ext cx="9978547" cy="5139111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IN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FoG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be defined as a “</a:t>
            </a:r>
            <a:r>
              <a:rPr lang="en-IN" alt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brief, episodic absence or marked reduction of forward progression of the feet despite the intention to walk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  <a:p>
            <a:pPr>
              <a:lnSpc>
                <a:spcPct val="160000"/>
              </a:lnSpc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deficit in advance Parkinson's disease.</a:t>
            </a:r>
          </a:p>
          <a:p>
            <a:pPr>
              <a:lnSpc>
                <a:spcPct val="160000"/>
              </a:lnSpc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Events are associated with:</a:t>
            </a:r>
          </a:p>
          <a:p>
            <a:pPr lvl="1">
              <a:lnSpc>
                <a:spcPct val="160000"/>
              </a:lnSpc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Falls</a:t>
            </a:r>
          </a:p>
          <a:p>
            <a:pPr lvl="1">
              <a:lnSpc>
                <a:spcPct val="160000"/>
              </a:lnSpc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Interfere with daily life activities</a:t>
            </a:r>
          </a:p>
          <a:p>
            <a:pPr lvl="1">
              <a:lnSpc>
                <a:spcPct val="160000"/>
              </a:lnSpc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Impairs quality of life</a:t>
            </a:r>
          </a:p>
          <a:p>
            <a:pPr>
              <a:lnSpc>
                <a:spcPct val="160000"/>
              </a:lnSpc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Substantial clinical and social consequences </a:t>
            </a:r>
          </a:p>
          <a:p>
            <a:pPr>
              <a:lnSpc>
                <a:spcPct val="160000"/>
              </a:lnSpc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Resistant to pharmacological treatments.</a:t>
            </a:r>
          </a:p>
        </p:txBody>
      </p:sp>
      <p:pic>
        <p:nvPicPr>
          <p:cNvPr id="16" name="Picture 15" descr="C:\Users\Monica\Desktop\images (1).jpe">
            <a:extLst>
              <a:ext uri="{FF2B5EF4-FFF2-40B4-BE49-F238E27FC236}">
                <a16:creationId xmlns:a16="http://schemas.microsoft.com/office/drawing/2014/main" id="{29752B1C-339C-45BD-9531-909DC0A994D1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881" y="0"/>
            <a:ext cx="1439119" cy="1326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4D7B977A-0EA3-4ABA-A329-2317639A4482}"/>
              </a:ext>
            </a:extLst>
          </p:cNvPr>
          <p:cNvSpPr txBox="1">
            <a:spLocks/>
          </p:cNvSpPr>
          <p:nvPr/>
        </p:nvSpPr>
        <p:spPr>
          <a:xfrm>
            <a:off x="10577391" y="6390008"/>
            <a:ext cx="1518183" cy="4125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IGDTUW	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3D918F-5CEA-4072-9352-19195F3B0594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5809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DB83F79-8C6C-41DE-BDDC-AEE6CACB1A8E}"/>
              </a:ext>
            </a:extLst>
          </p:cNvPr>
          <p:cNvSpPr txBox="1">
            <a:spLocks/>
          </p:cNvSpPr>
          <p:nvPr/>
        </p:nvSpPr>
        <p:spPr bwMode="auto">
          <a:xfrm>
            <a:off x="9783617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27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CC66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78C30209-22CB-4DDB-9136-C6377E5B7346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0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D8F61C3-7E82-4DD8-87BC-1E686637F1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46075"/>
            <a:ext cx="7772400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0" cap="none" spc="0" normalizeH="0" baseline="0" noProof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kumimoji="0" lang="en-IN" altLang="en-US" sz="3600" b="1" i="0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2F6353-3114-4646-A1F0-3CFFEA188CB3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BDCF61-54C6-4A86-8F33-96C41AAE7C91}"/>
              </a:ext>
            </a:extLst>
          </p:cNvPr>
          <p:cNvSpPr txBox="1">
            <a:spLocks noChangeArrowheads="1"/>
          </p:cNvSpPr>
          <p:nvPr/>
        </p:nvSpPr>
        <p:spPr>
          <a:xfrm>
            <a:off x="541958" y="1481539"/>
            <a:ext cx="10961228" cy="4732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+mj-lt"/>
              <a:buAutoNum type="arabicPeriod" startAt="10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transactions on Knowledge and Data engineering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Bachlin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Plotnik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Roggen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I. Maidan, J. M.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Hausdor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,N.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Giladi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G.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Troster</a:t>
            </a: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 startAt="10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Speculations on the responsible sites and pathophysiology of freezing of gait.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T. Hashimoto, Speculation on the responsible sites and pathophysiology of freezing of gait.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10"/>
            </a:pP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iFall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An android application to monitor, model and promote wellbeing.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Sposaro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G. Tyson, in Engineering in Medicine and Biology Society. Annual International Conference of the IEEE, 2009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10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Feature-Set-Engineering for Detecting Freezing of Gait in Parkinson’s Disease using Deep Recurrent Neural Networks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Spyroula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Masiala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Willem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Huijbers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Martin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Atzmueller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∗ Tilburg University, Department of Cognitive Science and Artificial Intelligence,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Warandelaan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2, 5037 AB Tilburg, The Netherlands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10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Validation Study of Freezing of Gait (FoG) Detection and Machine-Learning-Based FoG Prediction Using Estimated Gait Characteristics with a Wearable Accelerometer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Satyabrata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Aich,1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Pyari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Mohan Pradhan,2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Jinse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Park,3 Nitin Sethi,2 Vemula Sai Sri Vathsa,2 and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-Cheol Kim1,*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10"/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9880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DB83F79-8C6C-41DE-BDDC-AEE6CACB1A8E}"/>
              </a:ext>
            </a:extLst>
          </p:cNvPr>
          <p:cNvSpPr txBox="1">
            <a:spLocks/>
          </p:cNvSpPr>
          <p:nvPr/>
        </p:nvSpPr>
        <p:spPr bwMode="auto">
          <a:xfrm>
            <a:off x="9783617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28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CC66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78C30209-22CB-4DDB-9136-C6377E5B7346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0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D8F61C3-7E82-4DD8-87BC-1E686637F1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46075"/>
            <a:ext cx="7772400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0" cap="none" spc="0" normalizeH="0" baseline="0" noProof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kumimoji="0" lang="en-IN" altLang="en-US" sz="3600" b="1" i="0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2F6353-3114-4646-A1F0-3CFFEA188CB3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BDCF61-54C6-4A86-8F33-96C41AAE7C91}"/>
              </a:ext>
            </a:extLst>
          </p:cNvPr>
          <p:cNvSpPr txBox="1">
            <a:spLocks noChangeArrowheads="1"/>
          </p:cNvSpPr>
          <p:nvPr/>
        </p:nvSpPr>
        <p:spPr>
          <a:xfrm>
            <a:off x="347240" y="1273196"/>
            <a:ext cx="10995949" cy="497250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612000">
              <a:lnSpc>
                <a:spcPct val="200000"/>
              </a:lnSpc>
              <a:buFont typeface="+mj-lt"/>
              <a:buAutoNum type="arabicPeriod" startAt="15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detection of freezing of gait using support vector machines through a single waist-worn triaxial accelerometer 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Rodriguez-Martin, A. Sama, C. Perez-Lopez, A.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Catala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M. M.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Arostegui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Cabestany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. Bayes, S.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Alcaine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 Mestre, A. Prats, M. C. Crespo, T. J.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Counihan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P. Browne, L. R. Quinlan, G.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OLaighin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 Sweeney, H. Lewy, J.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Azuri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Vainstein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Annicchiarico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Costa, A.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Rodrguez-Molinero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,, PLOS ONE 12 (2) (2017) e0171764. doi:10.1371/journal.pone.0171764</a:t>
            </a:r>
          </a:p>
          <a:p>
            <a:pPr marL="457200" indent="-612000">
              <a:lnSpc>
                <a:spcPct val="200000"/>
              </a:lnSpc>
              <a:buFont typeface="+mj-lt"/>
              <a:buAutoNum type="arabicPeriod" startAt="15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Patient-dependent Freezing of Gait Detection using Signals from Multi-accelerometer Sensors in Parkinson's Disease.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Amira S. Ashour* Department of Electronics and Electrical Communications Engineering, Faculty of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Engineering,Tanta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 Tanta, Egypt Amira El-Attar Department of Electronics and Electrical Communications Engineering, Faculty of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Engineering,Tanta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 Tanta, Egypt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Nilanjan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Dey Department of Information Technology, Techno India College of Technology India Mostafa M. Abd El-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Naby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Department of Electronics and Electrical Communications Engineering, Faculty of Engineering, Tanta University Tanta, Egypt Hatem Abd El-Kader Faculty of Computers and Information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Minufiya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Minufiya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Egypt </a:t>
            </a:r>
          </a:p>
          <a:p>
            <a:pPr marL="457200" indent="-612000">
              <a:lnSpc>
                <a:spcPct val="200000"/>
              </a:lnSpc>
              <a:buFont typeface="+mj-lt"/>
              <a:buAutoNum type="arabicPeriod" startAt="15"/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1041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DB83F79-8C6C-41DE-BDDC-AEE6CACB1A8E}"/>
              </a:ext>
            </a:extLst>
          </p:cNvPr>
          <p:cNvSpPr txBox="1">
            <a:spLocks/>
          </p:cNvSpPr>
          <p:nvPr/>
        </p:nvSpPr>
        <p:spPr bwMode="auto">
          <a:xfrm>
            <a:off x="9783617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29</a:t>
            </a: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78C30209-22CB-4DDB-9136-C6377E5B7346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0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D8F61C3-7E82-4DD8-87BC-1E686637F1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46075"/>
            <a:ext cx="7772400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0" cap="none" spc="0" normalizeH="0" baseline="0" noProof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kumimoji="0" lang="en-IN" altLang="en-US" sz="3600" b="1" i="0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2F6353-3114-4646-A1F0-3CFFEA188CB3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BDCF61-54C6-4A86-8F33-96C41AAE7C91}"/>
              </a:ext>
            </a:extLst>
          </p:cNvPr>
          <p:cNvSpPr txBox="1">
            <a:spLocks noChangeArrowheads="1"/>
          </p:cNvSpPr>
          <p:nvPr/>
        </p:nvSpPr>
        <p:spPr>
          <a:xfrm>
            <a:off x="532433" y="1539414"/>
            <a:ext cx="10468075" cy="4732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300000"/>
              </a:lnSpc>
              <a:buFont typeface="+mj-lt"/>
              <a:buAutoNum type="arabicPeriod" startAt="17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ACCELEROMETER BASED GAIT ANALYSIS multi variate assessment of fall risk with FD-NEAT.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Bart Jansen1 , Maxine Tan1 , Ivan Bautmans2,3,4,5, Bart Van Keymolen2,3 , Tony Mets2,3,4 , Rudi Deklerck1</a:t>
            </a:r>
          </a:p>
          <a:p>
            <a:pPr marL="457200" indent="-457200">
              <a:lnSpc>
                <a:spcPct val="300000"/>
              </a:lnSpc>
              <a:buFont typeface="+mj-lt"/>
              <a:buAutoNum type="arabicPeriod" startAt="17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GAIT ANALYSIS AND CLASSIFICATION ON SUBJECTS WITH PARKINSON’S DISEASE.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Chia Min Lim, Hu Ng*, Timothy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Tzen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Vun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Yap,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Chiung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Ching Ho</a:t>
            </a:r>
          </a:p>
          <a:p>
            <a:pPr marL="457200" indent="-457200">
              <a:lnSpc>
                <a:spcPct val="300000"/>
              </a:lnSpc>
              <a:buFont typeface="+mj-lt"/>
              <a:buAutoNum type="arabicPeriod" startAt="17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of Freezing of Gait in Parkinson’s From Physiological Wearables: An Exploratory Study.</a:t>
            </a:r>
            <a:b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Sinziana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Mazilu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Alberto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Calatroni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Eran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Gazit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Anat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Mirelman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Jeffrey M.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Hausdorff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Gerhard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Tr¨oster</a:t>
            </a: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894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B23F28-195B-4D4D-8A5F-88416C31C268}"/>
              </a:ext>
            </a:extLst>
          </p:cNvPr>
          <p:cNvSpPr txBox="1">
            <a:spLocks/>
          </p:cNvSpPr>
          <p:nvPr/>
        </p:nvSpPr>
        <p:spPr bwMode="auto">
          <a:xfrm>
            <a:off x="10023763" y="8737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charset="0"/>
                <a:ea typeface="新細明體" pitchFamily="2" charset="-120"/>
                <a:cs typeface="+mn-cs"/>
              </a:rPr>
              <a:t>IGDTUW	17</a:t>
            </a: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D3B79B01-7EE5-4598-96AD-71A60022A901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41165" y="101600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81980BB-33F2-4459-AA9F-7EE048A6B5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5946" y="2682875"/>
            <a:ext cx="7772400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400" b="1" i="0" u="none" strike="noStrike" kern="0" cap="none" spc="60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/>
                <a:ea typeface="MS PGothic" panose="020B0600070205080204" pitchFamily="34" charset="-128"/>
              </a:rPr>
              <a:t>… Thank You …</a:t>
            </a:r>
            <a:endParaRPr kumimoji="0" lang="en-IN" altLang="en-US" sz="4400" b="1" i="0" u="none" strike="noStrike" kern="0" cap="none" spc="60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/>
              <a:ea typeface="MS PGothic" panose="020B0600070205080204" pitchFamily="34" charset="-128"/>
            </a:endParaRP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75004EBF-C9FC-4911-B619-164A6D94D3F3}"/>
              </a:ext>
            </a:extLst>
          </p:cNvPr>
          <p:cNvSpPr txBox="1">
            <a:spLocks/>
          </p:cNvSpPr>
          <p:nvPr/>
        </p:nvSpPr>
        <p:spPr bwMode="auto">
          <a:xfrm>
            <a:off x="9783617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charset="0"/>
                <a:ea typeface="新細明體" pitchFamily="2" charset="-120"/>
                <a:cs typeface="+mn-cs"/>
              </a:rPr>
              <a:t>IGDTUW	</a:t>
            </a:r>
            <a:r>
              <a:rPr lang="en-US" b="1" dirty="0"/>
              <a:t>30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CC6600"/>
              </a:solidFill>
              <a:effectLst/>
              <a:uLnTx/>
              <a:uFillTx/>
              <a:latin typeface="Times New Roman" charset="0"/>
              <a:ea typeface="新細明體" pitchFamily="2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1410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4D8475-EC3B-4305-987C-1376B3E137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2435" y="301451"/>
            <a:ext cx="9129532" cy="873125"/>
          </a:xfrm>
        </p:spPr>
        <p:txBody>
          <a:bodyPr/>
          <a:lstStyle/>
          <a:p>
            <a:pPr algn="ctr"/>
            <a:r>
              <a:rPr lang="en-US" altLang="en-US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>
              <a:solidFill>
                <a:srgbClr val="0033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D018376-B5D6-4C3E-88A2-F33866AC2C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2434" y="1417425"/>
            <a:ext cx="9978547" cy="513911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Several research papers have been published on this topic. </a:t>
            </a:r>
          </a:p>
          <a:p>
            <a:pPr>
              <a:lnSpc>
                <a:spcPct val="250000"/>
              </a:lnSpc>
            </a:pPr>
            <a:r>
              <a:rPr lang="en-US" alt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AIM: Predict when a patient is about to experience FoG, thus enabling pre-emptive RAS, with the goal of avoiding the FoG episodes. </a:t>
            </a:r>
          </a:p>
          <a:p>
            <a:pPr>
              <a:lnSpc>
                <a:spcPct val="25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the early research papers emphasized on Rhythmic Auditory Stimulation (RAS).</a:t>
            </a:r>
          </a:p>
          <a:p>
            <a:pPr>
              <a:lnSpc>
                <a:spcPct val="25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Beside FoG and normal locomotion, some papers consider the walking periods before FoG episodes as a third-class called pre-FoG, </a:t>
            </a:r>
            <a:r>
              <a:rPr lang="en-US" alt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that is beyond the scope of this project. </a:t>
            </a:r>
          </a:p>
        </p:txBody>
      </p:sp>
      <p:pic>
        <p:nvPicPr>
          <p:cNvPr id="16" name="Picture 15" descr="C:\Users\Monica\Desktop\images (1).jpe">
            <a:extLst>
              <a:ext uri="{FF2B5EF4-FFF2-40B4-BE49-F238E27FC236}">
                <a16:creationId xmlns:a16="http://schemas.microsoft.com/office/drawing/2014/main" id="{29752B1C-339C-45BD-9531-909DC0A994D1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881" y="0"/>
            <a:ext cx="1439119" cy="1326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4D7B977A-0EA3-4ABA-A329-2317639A4482}"/>
              </a:ext>
            </a:extLst>
          </p:cNvPr>
          <p:cNvSpPr txBox="1">
            <a:spLocks/>
          </p:cNvSpPr>
          <p:nvPr/>
        </p:nvSpPr>
        <p:spPr>
          <a:xfrm>
            <a:off x="10577391" y="6390008"/>
            <a:ext cx="1518183" cy="4125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IGDTUW	5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3D918F-5CEA-4072-9352-19195F3B0594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848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4D8475-EC3B-4305-987C-1376B3E137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2435" y="301451"/>
            <a:ext cx="9129532" cy="873125"/>
          </a:xfrm>
        </p:spPr>
        <p:txBody>
          <a:bodyPr/>
          <a:lstStyle/>
          <a:p>
            <a:pPr algn="ctr"/>
            <a:r>
              <a:rPr lang="en-US" altLang="en-US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altLang="en-US" b="1" dirty="0">
              <a:solidFill>
                <a:srgbClr val="0033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D018376-B5D6-4C3E-88A2-F33866AC2C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2434" y="1417425"/>
            <a:ext cx="9978547" cy="513911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proposed a wearable system, that provides rhythmic auditory signal when a FoG is detected. They also deduced that content-aware automatic cueing was more beneficial to the patients. </a:t>
            </a:r>
          </a:p>
          <a:p>
            <a:pPr>
              <a:lnSpc>
                <a:spcPct val="250000"/>
              </a:lnSpc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also explored the use of smartphones as wearable device for FoG detection and treatment because of the several merits (Economical, User-Friendliness, Tele-Medicine, Social aspects) involved with it.</a:t>
            </a:r>
          </a:p>
          <a:p>
            <a:pPr>
              <a:lnSpc>
                <a:spcPct val="250000"/>
              </a:lnSpc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algorithm presented in [4] worked much better in user-dependent environment. Therefore, patients using this system should record a set of training data for labelling FoG episodes, so that the classifier can be trained online.</a:t>
            </a:r>
          </a:p>
        </p:txBody>
      </p:sp>
      <p:pic>
        <p:nvPicPr>
          <p:cNvPr id="16" name="Picture 15" descr="C:\Users\Monica\Desktop\images (1).jpe">
            <a:extLst>
              <a:ext uri="{FF2B5EF4-FFF2-40B4-BE49-F238E27FC236}">
                <a16:creationId xmlns:a16="http://schemas.microsoft.com/office/drawing/2014/main" id="{29752B1C-339C-45BD-9531-909DC0A994D1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881" y="0"/>
            <a:ext cx="1439119" cy="1326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4D7B977A-0EA3-4ABA-A329-2317639A4482}"/>
              </a:ext>
            </a:extLst>
          </p:cNvPr>
          <p:cNvSpPr txBox="1">
            <a:spLocks/>
          </p:cNvSpPr>
          <p:nvPr/>
        </p:nvSpPr>
        <p:spPr>
          <a:xfrm>
            <a:off x="10577391" y="6390008"/>
            <a:ext cx="1518183" cy="4125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IGDTUW	6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3D918F-5CEA-4072-9352-19195F3B0594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479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4D8475-EC3B-4305-987C-1376B3E137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2435" y="301451"/>
            <a:ext cx="9129532" cy="873125"/>
          </a:xfrm>
        </p:spPr>
        <p:txBody>
          <a:bodyPr>
            <a:normAutofit/>
          </a:bodyPr>
          <a:lstStyle/>
          <a:p>
            <a:pPr algn="ctr"/>
            <a:r>
              <a:rPr lang="en-US" altLang="en-US" sz="4000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 in other Research Papers</a:t>
            </a:r>
            <a:endParaRPr lang="en-IN" altLang="en-US" sz="4000" b="1" dirty="0">
              <a:solidFill>
                <a:srgbClr val="0033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D018376-B5D6-4C3E-88A2-F33866AC2C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3964" y="1856795"/>
            <a:ext cx="10732183" cy="3941022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 though machine learning techniques classified the FoG episodes, but the results were highly patient dependent.</a:t>
            </a:r>
          </a:p>
          <a:p>
            <a:pPr>
              <a:lnSpc>
                <a:spcPct val="20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Another limitation was that patient did not experience FoG during the study but reported many FoG events at home, </a:t>
            </a:r>
            <a:r>
              <a:rPr lang="en-US" alt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presence of a physiotherapist may have reduced the likelihood of FoG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20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was a controlled environment, instead of an actual daily life environment for the experiment.</a:t>
            </a:r>
          </a:p>
        </p:txBody>
      </p:sp>
      <p:pic>
        <p:nvPicPr>
          <p:cNvPr id="16" name="Picture 15" descr="C:\Users\Monica\Desktop\images (1).jpe">
            <a:extLst>
              <a:ext uri="{FF2B5EF4-FFF2-40B4-BE49-F238E27FC236}">
                <a16:creationId xmlns:a16="http://schemas.microsoft.com/office/drawing/2014/main" id="{29752B1C-339C-45BD-9531-909DC0A994D1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881" y="0"/>
            <a:ext cx="1439119" cy="1326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4D7B977A-0EA3-4ABA-A329-2317639A4482}"/>
              </a:ext>
            </a:extLst>
          </p:cNvPr>
          <p:cNvSpPr txBox="1">
            <a:spLocks/>
          </p:cNvSpPr>
          <p:nvPr/>
        </p:nvSpPr>
        <p:spPr>
          <a:xfrm>
            <a:off x="10577391" y="6390008"/>
            <a:ext cx="1518183" cy="4125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IGDTUW	7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3D918F-5CEA-4072-9352-19195F3B0594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153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2B67E-9105-4103-9EFF-542E57AFAD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799" y="346075"/>
            <a:ext cx="9088581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lvl="0">
              <a:defRPr/>
            </a:pPr>
            <a:r>
              <a:rPr kumimoji="0" lang="en-US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Proposed </a:t>
            </a:r>
            <a:r>
              <a:rPr lang="en-US" altLang="en-US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Methodology: </a:t>
            </a:r>
            <a:r>
              <a:rPr lang="en-US" altLang="en-US" b="1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set description</a:t>
            </a:r>
            <a:endParaRPr kumimoji="0" lang="en-IN" altLang="en-US" sz="3600" b="1" i="1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E667ECE3-60B6-4B82-8FD1-45C9FD85D3A7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0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A7CACA8C-CACE-43A7-8751-D826E4F8B8E3}"/>
              </a:ext>
            </a:extLst>
          </p:cNvPr>
          <p:cNvSpPr txBox="1">
            <a:spLocks/>
          </p:cNvSpPr>
          <p:nvPr/>
        </p:nvSpPr>
        <p:spPr bwMode="auto">
          <a:xfrm>
            <a:off x="9774381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8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915727A-E2F8-4A0B-AC34-F8A7590B487C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34D131-625C-4F36-8C09-360981656758}"/>
              </a:ext>
            </a:extLst>
          </p:cNvPr>
          <p:cNvSpPr txBox="1">
            <a:spLocks noChangeArrowheads="1"/>
          </p:cNvSpPr>
          <p:nvPr/>
        </p:nvSpPr>
        <p:spPr>
          <a:xfrm>
            <a:off x="261848" y="1372801"/>
            <a:ext cx="7997270" cy="49725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5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DAPHnet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dataset is a publicly available dataset.</a:t>
            </a:r>
          </a:p>
          <a:p>
            <a:pPr>
              <a:lnSpc>
                <a:spcPct val="25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accelerometer sensors placed on the ankle, thigh, and trunk of 10 PD patients. </a:t>
            </a:r>
          </a:p>
          <a:p>
            <a:pPr>
              <a:lnSpc>
                <a:spcPct val="25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sensors recorded 3D accelerations at 64hz.</a:t>
            </a:r>
          </a:p>
          <a:p>
            <a:pPr>
              <a:lnSpc>
                <a:spcPct val="250000"/>
              </a:lnSpc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performed three kinds of tasks.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08726A-CEED-4B61-9DDC-B525FE659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0493" y="3399294"/>
            <a:ext cx="4149105" cy="31126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F7A2C0-F775-48E2-85A7-E673F16AB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095"/>
          <a:stretch/>
        </p:blipFill>
        <p:spPr>
          <a:xfrm>
            <a:off x="8328684" y="1816776"/>
            <a:ext cx="3601468" cy="210141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04054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2B67E-9105-4103-9EFF-542E57AFAD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799" y="-8489"/>
            <a:ext cx="9088581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lvl="0">
              <a:defRPr/>
            </a:pPr>
            <a:r>
              <a:rPr kumimoji="0" lang="en-US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Proposed </a:t>
            </a:r>
            <a:r>
              <a:rPr lang="en-US" altLang="en-US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Methodology: </a:t>
            </a:r>
            <a:r>
              <a:rPr lang="en-US" altLang="en-US" b="1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description</a:t>
            </a:r>
            <a:endParaRPr kumimoji="0" lang="en-IN" altLang="en-US" sz="3600" b="1" i="1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E667ECE3-60B6-4B82-8FD1-45C9FD85D3A7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3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A7CACA8C-CACE-43A7-8751-D826E4F8B8E3}"/>
              </a:ext>
            </a:extLst>
          </p:cNvPr>
          <p:cNvSpPr txBox="1">
            <a:spLocks/>
          </p:cNvSpPr>
          <p:nvPr/>
        </p:nvSpPr>
        <p:spPr bwMode="auto">
          <a:xfrm>
            <a:off x="9774380" y="6400797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9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915727A-E2F8-4A0B-AC34-F8A7590B487C}"/>
              </a:ext>
            </a:extLst>
          </p:cNvPr>
          <p:cNvCxnSpPr>
            <a:cxnSpLocks/>
          </p:cNvCxnSpPr>
          <p:nvPr/>
        </p:nvCxnSpPr>
        <p:spPr>
          <a:xfrm>
            <a:off x="193964" y="810804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34D131-625C-4F36-8C09-360981656758}"/>
              </a:ext>
            </a:extLst>
          </p:cNvPr>
          <p:cNvSpPr txBox="1">
            <a:spLocks noChangeArrowheads="1"/>
          </p:cNvSpPr>
          <p:nvPr/>
        </p:nvSpPr>
        <p:spPr>
          <a:xfrm>
            <a:off x="10301838" y="1912765"/>
            <a:ext cx="1890162" cy="2615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for “no freeze” </a:t>
            </a:r>
          </a:p>
          <a:p>
            <a:pPr>
              <a:lnSpc>
                <a:spcPct val="200000"/>
              </a:lnSpc>
            </a:pP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for “freeze</a:t>
            </a:r>
          </a:p>
          <a:p>
            <a:pPr>
              <a:lnSpc>
                <a:spcPct val="200000"/>
              </a:lnSpc>
            </a:pP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an extra class label (annotation) in the DAPHnet dataset with the value 0. </a:t>
            </a:r>
            <a:endParaRPr lang="en-I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D59887-2495-4C77-97FF-D626E65F37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6" r="404" b="1100"/>
          <a:stretch/>
        </p:blipFill>
        <p:spPr>
          <a:xfrm>
            <a:off x="193964" y="891068"/>
            <a:ext cx="10132731" cy="585496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02705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2B67E-9105-4103-9EFF-542E57AFAD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46075"/>
            <a:ext cx="7772400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Methodology: </a:t>
            </a:r>
            <a:r>
              <a:rPr kumimoji="0" lang="en-US" altLang="en-US" sz="3600" b="1" i="1" u="none" strike="noStrike" kern="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Flow Chart</a:t>
            </a:r>
            <a:endParaRPr kumimoji="0" lang="en-IN" altLang="en-US" sz="3600" b="1" i="1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E667ECE3-60B6-4B82-8FD1-45C9FD85D3A7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2000" y="0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A7CACA8C-CACE-43A7-8751-D826E4F8B8E3}"/>
              </a:ext>
            </a:extLst>
          </p:cNvPr>
          <p:cNvSpPr txBox="1">
            <a:spLocks/>
          </p:cNvSpPr>
          <p:nvPr/>
        </p:nvSpPr>
        <p:spPr bwMode="auto">
          <a:xfrm>
            <a:off x="9774381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10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0B7474D-E07F-477D-AD1D-E9619552C6A4}"/>
              </a:ext>
            </a:extLst>
          </p:cNvPr>
          <p:cNvCxnSpPr>
            <a:cxnSpLocks/>
          </p:cNvCxnSpPr>
          <p:nvPr/>
        </p:nvCxnSpPr>
        <p:spPr>
          <a:xfrm>
            <a:off x="193964" y="1296000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DB2A2A3-1A28-4D2A-B57D-464506D816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8" r="2989" b="13399"/>
          <a:stretch/>
        </p:blipFill>
        <p:spPr>
          <a:xfrm>
            <a:off x="362504" y="1567547"/>
            <a:ext cx="9978629" cy="459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80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F3F2017-61A8-46EB-85C6-94052F2060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87" y="2292764"/>
            <a:ext cx="11470708" cy="3273101"/>
          </a:xfrm>
          <a:prstGeom prst="snip2DiagRect">
            <a:avLst>
              <a:gd name="adj1" fmla="val 0"/>
              <a:gd name="adj2" fmla="val 50000"/>
            </a:avLst>
          </a:prstGeom>
          <a:ln>
            <a:solidFill>
              <a:schemeClr val="bg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F2B67E-9105-4103-9EFF-542E57AFAD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799" y="112808"/>
            <a:ext cx="9088581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0033CC"/>
                </a:solidFill>
                <a:latin typeface="Times New Roman" charset="0"/>
              </a:defRPr>
            </a:lvl9pPr>
          </a:lstStyle>
          <a:p>
            <a:pPr lvl="0">
              <a:defRPr/>
            </a:pPr>
            <a:r>
              <a:rPr kumimoji="0" lang="en-US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Proposed </a:t>
            </a:r>
            <a:r>
              <a:rPr lang="en-US" altLang="en-US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Methodology: </a:t>
            </a:r>
            <a:r>
              <a:rPr lang="en-US" altLang="en-US" b="1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Pre-processing</a:t>
            </a:r>
            <a:endParaRPr kumimoji="0" lang="en-IN" altLang="en-US" sz="3600" b="1" i="1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:\Users\Monica\Desktop\images (1).jpe">
            <a:extLst>
              <a:ext uri="{FF2B5EF4-FFF2-40B4-BE49-F238E27FC236}">
                <a16:creationId xmlns:a16="http://schemas.microsoft.com/office/drawing/2014/main" id="{E667ECE3-60B6-4B82-8FD1-45C9FD85D3A7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52000" y="9335"/>
            <a:ext cx="1440000" cy="12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A7CACA8C-CACE-43A7-8751-D826E4F8B8E3}"/>
              </a:ext>
            </a:extLst>
          </p:cNvPr>
          <p:cNvSpPr txBox="1">
            <a:spLocks/>
          </p:cNvSpPr>
          <p:nvPr/>
        </p:nvSpPr>
        <p:spPr bwMode="auto">
          <a:xfrm>
            <a:off x="9774381" y="623420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ctr" defTabSz="914400" rtl="0" eaLnBrk="1" latinLnBrk="0" hangingPunct="1">
              <a:defRPr sz="1400" i="0" kern="1200">
                <a:solidFill>
                  <a:srgbClr val="CC6600"/>
                </a:solidFill>
                <a:latin typeface="Times New Roman" charset="0"/>
                <a:ea typeface="新細明體" pitchFamily="2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C66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IGDTUW	12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915727A-E2F8-4A0B-AC34-F8A7590B487C}"/>
              </a:ext>
            </a:extLst>
          </p:cNvPr>
          <p:cNvCxnSpPr>
            <a:cxnSpLocks/>
          </p:cNvCxnSpPr>
          <p:nvPr/>
        </p:nvCxnSpPr>
        <p:spPr>
          <a:xfrm>
            <a:off x="193964" y="1062733"/>
            <a:ext cx="1031701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34D131-625C-4F36-8C09-360981656758}"/>
              </a:ext>
            </a:extLst>
          </p:cNvPr>
          <p:cNvSpPr txBox="1">
            <a:spLocks noChangeArrowheads="1"/>
          </p:cNvSpPr>
          <p:nvPr/>
        </p:nvSpPr>
        <p:spPr>
          <a:xfrm>
            <a:off x="193964" y="1063267"/>
            <a:ext cx="9978547" cy="14653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our setting, we first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deleted annotation 0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(not part of the experiment). </a:t>
            </a:r>
          </a:p>
          <a:p>
            <a:pPr>
              <a:lnSpc>
                <a:spcPct val="15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next step: </a:t>
            </a:r>
            <a:r>
              <a:rPr lang="en-US" altLang="en-US" sz="24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Windowing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6272BB1-B7A3-48F6-B985-7D02DD6B5D2C}"/>
              </a:ext>
            </a:extLst>
          </p:cNvPr>
          <p:cNvSpPr txBox="1">
            <a:spLocks noChangeArrowheads="1"/>
          </p:cNvSpPr>
          <p:nvPr/>
        </p:nvSpPr>
        <p:spPr>
          <a:xfrm>
            <a:off x="323187" y="4492528"/>
            <a:ext cx="7149031" cy="22526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used:</a:t>
            </a:r>
          </a:p>
          <a:p>
            <a:pPr lvl="1">
              <a:lnSpc>
                <a:spcPct val="150000"/>
              </a:lnSpc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window length of 4 seconds (256 samples)</a:t>
            </a:r>
          </a:p>
          <a:p>
            <a:pPr lvl="1">
              <a:lnSpc>
                <a:spcPct val="150000"/>
              </a:lnSpc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overlap of 0.5 seconds (32 samples).</a:t>
            </a:r>
          </a:p>
          <a:p>
            <a:pPr>
              <a:lnSpc>
                <a:spcPct val="15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Sampling frequency: 64 Hz.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093B642F-4D0C-421A-B4B8-EBA6EA8C911F}"/>
              </a:ext>
            </a:extLst>
          </p:cNvPr>
          <p:cNvSpPr/>
          <p:nvPr/>
        </p:nvSpPr>
        <p:spPr>
          <a:xfrm>
            <a:off x="5352473" y="5297694"/>
            <a:ext cx="363892" cy="857834"/>
          </a:xfrm>
          <a:prstGeom prst="rightBrace">
            <a:avLst>
              <a:gd name="adj1" fmla="val 38492"/>
              <a:gd name="adj2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B4CFC6-E3B9-4048-9B77-FA5C36FD446F}"/>
              </a:ext>
            </a:extLst>
          </p:cNvPr>
          <p:cNvSpPr txBox="1"/>
          <p:nvPr/>
        </p:nvSpPr>
        <p:spPr>
          <a:xfrm>
            <a:off x="5831633" y="5434223"/>
            <a:ext cx="5962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window was labeled as a FoG if more than 50% of its samples were labeled as FoG.</a:t>
            </a:r>
            <a:endParaRPr lang="en-IN" sz="1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4027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7271</TotalTime>
  <Words>1909</Words>
  <Application>Microsoft Office PowerPoint</Application>
  <PresentationFormat>Widescreen</PresentationFormat>
  <Paragraphs>159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Times New Roman</vt:lpstr>
      <vt:lpstr>Office Theme</vt:lpstr>
      <vt:lpstr>Detection and Prediction of Freezing of Gait in Parkinson’s Disease</vt:lpstr>
      <vt:lpstr>Introduction</vt:lpstr>
      <vt:lpstr>Literature Survey</vt:lpstr>
      <vt:lpstr>Literature Survey</vt:lpstr>
      <vt:lpstr>Limitations in other Research Papers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Evaluation</vt:lpstr>
      <vt:lpstr>Results</vt:lpstr>
      <vt:lpstr>Results</vt:lpstr>
      <vt:lpstr>Future 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Feature Learning for Detection and Prediction of Freezing of Gait in Parkinson’s Disease</dc:title>
  <dc:creator>Rakshita Yadav</dc:creator>
  <cp:lastModifiedBy>Rakshita Yadav</cp:lastModifiedBy>
  <cp:revision>123</cp:revision>
  <dcterms:created xsi:type="dcterms:W3CDTF">2019-09-16T11:46:36Z</dcterms:created>
  <dcterms:modified xsi:type="dcterms:W3CDTF">2019-11-27T23:11:59Z</dcterms:modified>
</cp:coreProperties>
</file>

<file path=docProps/thumbnail.jpeg>
</file>